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8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08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52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50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73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12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96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67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29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44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65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04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FE0B6-9639-4009-A3FD-406D7F9C56DB}" type="datetimeFigureOut">
              <a:rPr lang="fr-FR" smtClean="0"/>
              <a:t>10/06/2022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4A2BE-7761-4D39-9147-8F3C94808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01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A1D2105A-FC1E-4E44-B78E-DE0CEDA0D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46" y="276053"/>
            <a:ext cx="3117501" cy="682758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17F793B-78FC-47FE-B33B-F58B670F2840}"/>
              </a:ext>
            </a:extLst>
          </p:cNvPr>
          <p:cNvSpPr/>
          <p:nvPr/>
        </p:nvSpPr>
        <p:spPr>
          <a:xfrm>
            <a:off x="260146" y="1189786"/>
            <a:ext cx="2065679" cy="1346521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Lato Black" panose="020F0502020204030203" pitchFamily="34" charset="0"/>
                <a:cs typeface="Lato Black" panose="020F0502020204030203" pitchFamily="34" charset="0"/>
              </a:rPr>
              <a:t>Cales</a:t>
            </a:r>
            <a:r>
              <a:rPr lang="en-IN" sz="2800" dirty="0">
                <a:latin typeface="Lato Black" panose="020F0502020204030203" pitchFamily="34" charset="0"/>
                <a:cs typeface="Lato Black" panose="020F0502020204030203" pitchFamily="34" charset="0"/>
              </a:rPr>
              <a:t> ORTAER</a:t>
            </a:r>
            <a:endParaRPr lang="en-IN" sz="2800" dirty="0">
              <a:latin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391400-CFE8-4ED5-BD9F-266C3C73C748}"/>
              </a:ext>
            </a:extLst>
          </p:cNvPr>
          <p:cNvSpPr/>
          <p:nvPr/>
        </p:nvSpPr>
        <p:spPr>
          <a:xfrm>
            <a:off x="258417" y="2880782"/>
            <a:ext cx="65465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Les cales d’appuis avec et sans assises entre dans le cadre de la prévention, du maintien dans l’emploi, des aménagements de postes et de l’</a:t>
            </a:r>
            <a:r>
              <a:rPr lang="fr-FR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ergosquelette</a:t>
            </a:r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12AEDE-473C-4552-96B1-353D2747816F}"/>
              </a:ext>
            </a:extLst>
          </p:cNvPr>
          <p:cNvSpPr/>
          <p:nvPr/>
        </p:nvSpPr>
        <p:spPr>
          <a:xfrm>
            <a:off x="258417" y="3748477"/>
            <a:ext cx="401872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 Medium" panose="020F0502020204030203" pitchFamily="34" charset="0"/>
                <a:cs typeface="Lato Medium" panose="020F0502020204030203" pitchFamily="34" charset="0"/>
              </a:rPr>
              <a:t>Outil novateur de correction posturale, elles suppriment les contraintes liés au travail à genoux et/ou basculement du buste penché en avant</a:t>
            </a:r>
          </a:p>
          <a:p>
            <a:pPr algn="just"/>
            <a:endParaRPr lang="fr-FR" sz="1200" b="1" dirty="0">
              <a:solidFill>
                <a:schemeClr val="tx1">
                  <a:lumMod val="85000"/>
                  <a:lumOff val="15000"/>
                </a:schemeClr>
              </a:solidFill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algn="just"/>
            <a:r>
              <a:rPr lang="fr-FR" sz="12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La forme et les courbures de la cale d’appui </a:t>
            </a:r>
            <a:r>
              <a:rPr lang="fr-FR" sz="1200" b="0" i="0" u="none" strike="noStrike" baseline="0" dirty="0" err="1">
                <a:latin typeface="Lato Medium" panose="020F0502020204030203" pitchFamily="34" charset="0"/>
                <a:cs typeface="Lato Medium" panose="020F0502020204030203" pitchFamily="34" charset="0"/>
              </a:rPr>
              <a:t>Ortaer</a:t>
            </a:r>
            <a:r>
              <a:rPr lang="fr-FR" sz="12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 ont été étudiées pour offrir un maximum de confort en position agenouillée. </a:t>
            </a:r>
          </a:p>
          <a:p>
            <a:pPr algn="just"/>
            <a:r>
              <a:rPr lang="fr-FR" sz="12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L’appui réparti le long de la jambe libère ainsi totalement l’articulation du genou et supprime l’écrasement des parties molles sources de nombreuses pathologies et de</a:t>
            </a:r>
          </a:p>
          <a:p>
            <a:pPr algn="l"/>
            <a:r>
              <a:rPr lang="fr-FR" sz="12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souffrances.</a:t>
            </a:r>
            <a:endParaRPr lang="fr-FR" sz="1200" dirty="0">
              <a:solidFill>
                <a:schemeClr val="tx1">
                  <a:lumMod val="85000"/>
                  <a:lumOff val="15000"/>
                </a:schemeClr>
              </a:solidFill>
              <a:latin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AF55B3-DE0B-4AE7-8644-0F6E8C0DA010}"/>
              </a:ext>
            </a:extLst>
          </p:cNvPr>
          <p:cNvSpPr/>
          <p:nvPr/>
        </p:nvSpPr>
        <p:spPr>
          <a:xfrm>
            <a:off x="4571999" y="3902365"/>
            <a:ext cx="20275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rgbClr val="0070C0"/>
                </a:solidFill>
                <a:latin typeface="Lato Medium" panose="020F0502020204030203" pitchFamily="34" charset="0"/>
                <a:cs typeface="Lato Medium" panose="020F0502020204030203" pitchFamily="34" charset="0"/>
              </a:rPr>
              <a:t>Léger de 87 à 597 g</a:t>
            </a:r>
          </a:p>
          <a:p>
            <a:pPr algn="ctr"/>
            <a:endParaRPr lang="fr-FR" sz="1400" dirty="0">
              <a:solidFill>
                <a:srgbClr val="0070C0"/>
              </a:solidFill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r>
              <a:rPr lang="fr-FR" sz="1400" dirty="0">
                <a:solidFill>
                  <a:srgbClr val="0070C0"/>
                </a:solidFill>
                <a:latin typeface="Lato Medium" panose="020F0502020204030203" pitchFamily="34" charset="0"/>
                <a:cs typeface="Lato Medium" panose="020F0502020204030203" pitchFamily="34" charset="0"/>
              </a:rPr>
              <a:t>Libérer les articulations</a:t>
            </a:r>
          </a:p>
          <a:p>
            <a:pPr algn="ctr"/>
            <a:endParaRPr lang="fr-FR" sz="1400" dirty="0">
              <a:solidFill>
                <a:srgbClr val="0070C0"/>
              </a:solidFill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r>
              <a:rPr lang="fr-FR" sz="1400" dirty="0">
                <a:solidFill>
                  <a:srgbClr val="0070C0"/>
                </a:solidFill>
                <a:latin typeface="Lato Medium" panose="020F0502020204030203" pitchFamily="34" charset="0"/>
                <a:cs typeface="Lato Medium" panose="020F0502020204030203" pitchFamily="34" charset="0"/>
              </a:rPr>
              <a:t>Grand confort de serrage</a:t>
            </a:r>
          </a:p>
          <a:p>
            <a:pPr algn="ctr"/>
            <a:endParaRPr lang="fr-FR" sz="1400" dirty="0">
              <a:solidFill>
                <a:srgbClr val="0070C0"/>
              </a:solidFill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r>
              <a:rPr lang="fr-FR" sz="1400" dirty="0">
                <a:solidFill>
                  <a:srgbClr val="0070C0"/>
                </a:solidFill>
                <a:latin typeface="Lato Medium" panose="020F0502020204030203" pitchFamily="34" charset="0"/>
                <a:cs typeface="Lato Medium" panose="020F0502020204030203" pitchFamily="34" charset="0"/>
              </a:rPr>
              <a:t>Isoler du sol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D4A176F-95E7-4AF2-9DB1-266B9FDB6EEA}"/>
              </a:ext>
            </a:extLst>
          </p:cNvPr>
          <p:cNvCxnSpPr>
            <a:cxnSpLocks/>
          </p:cNvCxnSpPr>
          <p:nvPr/>
        </p:nvCxnSpPr>
        <p:spPr>
          <a:xfrm>
            <a:off x="4489173" y="3748477"/>
            <a:ext cx="0" cy="2018543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19DF0DF-610B-43F6-9D97-BA691F7057FC}"/>
              </a:ext>
            </a:extLst>
          </p:cNvPr>
          <p:cNvSpPr/>
          <p:nvPr/>
        </p:nvSpPr>
        <p:spPr>
          <a:xfrm>
            <a:off x="258417" y="6293894"/>
            <a:ext cx="22028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rgbClr val="0070C0"/>
                </a:solidFill>
                <a:latin typeface="Lato Black" panose="020F0502020204030203" pitchFamily="34" charset="0"/>
                <a:cs typeface="Lato Black" panose="020F0502020204030203" pitchFamily="34" charset="0"/>
              </a:rPr>
              <a:t>AVEC OU SANS ASSISE,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75A9C1F-7844-3C6C-8CE4-669B100858C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58" y="785697"/>
            <a:ext cx="4673442" cy="18459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9E90DC7-49C3-EB72-6988-C847C93AFAAA}"/>
              </a:ext>
            </a:extLst>
          </p:cNvPr>
          <p:cNvSpPr/>
          <p:nvPr/>
        </p:nvSpPr>
        <p:spPr>
          <a:xfrm>
            <a:off x="3429000" y="545570"/>
            <a:ext cx="2613991" cy="5919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1EA6ACE-AED3-1D1C-B8BC-51C545A7AD2A}"/>
              </a:ext>
            </a:extLst>
          </p:cNvPr>
          <p:cNvSpPr txBox="1"/>
          <p:nvPr/>
        </p:nvSpPr>
        <p:spPr>
          <a:xfrm>
            <a:off x="207062" y="6813640"/>
            <a:ext cx="63411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Supprimer tout appui sur le genou</a:t>
            </a:r>
          </a:p>
          <a:p>
            <a:pPr marL="285750" indent="-28575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Soulager les contraintes </a:t>
            </a:r>
            <a:r>
              <a:rPr lang="fr-FR" sz="1400" dirty="0">
                <a:latin typeface="Lato Medium" panose="020F0502020204030203" pitchFamily="34" charset="0"/>
                <a:cs typeface="Lato Medium" panose="020F0502020204030203" pitchFamily="34" charset="0"/>
              </a:rPr>
              <a:t>articulaires et musculaires</a:t>
            </a:r>
          </a:p>
          <a:p>
            <a:pPr marL="285750" indent="-28575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400" dirty="0">
                <a:latin typeface="Lato Medium" panose="020F0502020204030203" pitchFamily="34" charset="0"/>
                <a:cs typeface="Lato Medium" panose="020F0502020204030203" pitchFamily="34" charset="0"/>
              </a:rPr>
              <a:t>Soulagement des tensions dorsales par une posture plus physiologique</a:t>
            </a:r>
          </a:p>
          <a:p>
            <a:pPr marL="285750" indent="-28575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400" dirty="0">
                <a:latin typeface="Lato Medium" panose="020F0502020204030203" pitchFamily="34" charset="0"/>
                <a:cs typeface="Lato Medium" panose="020F0502020204030203" pitchFamily="34" charset="0"/>
              </a:rPr>
              <a:t>L</a:t>
            </a: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imiter les points de compression</a:t>
            </a:r>
          </a:p>
          <a:p>
            <a:pPr marL="285750" indent="-28575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Obtenir une grande mobilité</a:t>
            </a:r>
          </a:p>
          <a:p>
            <a:pPr marL="285750" indent="-28575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Alternance facile de postures actives et de postures de récupération</a:t>
            </a:r>
            <a:endParaRPr lang="fr-FR" sz="1400" dirty="0">
              <a:latin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8F0C38-277F-AA20-D5EF-CD922923871D}"/>
              </a:ext>
            </a:extLst>
          </p:cNvPr>
          <p:cNvSpPr/>
          <p:nvPr/>
        </p:nvSpPr>
        <p:spPr>
          <a:xfrm>
            <a:off x="941722" y="8636966"/>
            <a:ext cx="48718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0070C0"/>
                </a:solidFill>
                <a:latin typeface="Lato Medium" panose="020F0502020204030203" pitchFamily="34" charset="0"/>
                <a:cs typeface="Lato Medium" panose="020F0502020204030203" pitchFamily="34" charset="0"/>
              </a:rPr>
              <a:t>Dites oui au confort, diminuez la pénibilité au travail</a:t>
            </a:r>
          </a:p>
        </p:txBody>
      </p:sp>
    </p:spTree>
    <p:extLst>
      <p:ext uri="{BB962C8B-B14F-4D97-AF65-F5344CB8AC3E}">
        <p14:creationId xmlns:p14="http://schemas.microsoft.com/office/powerpoint/2010/main" val="87095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07D8B6A-C891-4372-B141-6F9D67364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2" y="303100"/>
            <a:ext cx="3117501" cy="682758"/>
          </a:xfrm>
          <a:prstGeom prst="rect">
            <a:avLst/>
          </a:prstGeom>
        </p:spPr>
      </p:pic>
      <p:sp>
        <p:nvSpPr>
          <p:cNvPr id="6" name="Freeform: Shape 6">
            <a:extLst>
              <a:ext uri="{FF2B5EF4-FFF2-40B4-BE49-F238E27FC236}">
                <a16:creationId xmlns:a16="http://schemas.microsoft.com/office/drawing/2014/main" id="{7B45F25D-57F5-4FD0-9413-39E749527DD0}"/>
              </a:ext>
            </a:extLst>
          </p:cNvPr>
          <p:cNvSpPr/>
          <p:nvPr/>
        </p:nvSpPr>
        <p:spPr>
          <a:xfrm>
            <a:off x="3429000" y="361306"/>
            <a:ext cx="2584210" cy="566346"/>
          </a:xfrm>
          <a:custGeom>
            <a:avLst/>
            <a:gdLst>
              <a:gd name="connsiteX0" fmla="*/ 0 w 2854052"/>
              <a:gd name="connsiteY0" fmla="*/ 0 h 1728192"/>
              <a:gd name="connsiteX1" fmla="*/ 2854052 w 2854052"/>
              <a:gd name="connsiteY1" fmla="*/ 0 h 1728192"/>
              <a:gd name="connsiteX2" fmla="*/ 2024404 w 2854052"/>
              <a:gd name="connsiteY2" fmla="*/ 1728192 h 1728192"/>
              <a:gd name="connsiteX3" fmla="*/ 0 w 2854052"/>
              <a:gd name="connsiteY3" fmla="*/ 1728192 h 1728192"/>
              <a:gd name="connsiteX4" fmla="*/ 0 w 2854052"/>
              <a:gd name="connsiteY4" fmla="*/ 0 h 1728192"/>
              <a:gd name="connsiteX0" fmla="*/ 0 w 2710660"/>
              <a:gd name="connsiteY0" fmla="*/ 0 h 1728192"/>
              <a:gd name="connsiteX1" fmla="*/ 2710660 w 2710660"/>
              <a:gd name="connsiteY1" fmla="*/ 0 h 1728192"/>
              <a:gd name="connsiteX2" fmla="*/ 2024404 w 2710660"/>
              <a:gd name="connsiteY2" fmla="*/ 1728192 h 1728192"/>
              <a:gd name="connsiteX3" fmla="*/ 0 w 2710660"/>
              <a:gd name="connsiteY3" fmla="*/ 1728192 h 1728192"/>
              <a:gd name="connsiteX4" fmla="*/ 0 w 2710660"/>
              <a:gd name="connsiteY4" fmla="*/ 0 h 1728192"/>
              <a:gd name="connsiteX0" fmla="*/ 0 w 2688600"/>
              <a:gd name="connsiteY0" fmla="*/ 0 h 1728192"/>
              <a:gd name="connsiteX1" fmla="*/ 2688600 w 2688600"/>
              <a:gd name="connsiteY1" fmla="*/ 0 h 1728192"/>
              <a:gd name="connsiteX2" fmla="*/ 2024404 w 2688600"/>
              <a:gd name="connsiteY2" fmla="*/ 1728192 h 1728192"/>
              <a:gd name="connsiteX3" fmla="*/ 0 w 2688600"/>
              <a:gd name="connsiteY3" fmla="*/ 1728192 h 1728192"/>
              <a:gd name="connsiteX4" fmla="*/ 0 w 2688600"/>
              <a:gd name="connsiteY4" fmla="*/ 0 h 1728192"/>
              <a:gd name="connsiteX0" fmla="*/ 0 w 2677570"/>
              <a:gd name="connsiteY0" fmla="*/ 0 h 1728192"/>
              <a:gd name="connsiteX1" fmla="*/ 2677570 w 2677570"/>
              <a:gd name="connsiteY1" fmla="*/ 0 h 1728192"/>
              <a:gd name="connsiteX2" fmla="*/ 2024404 w 2677570"/>
              <a:gd name="connsiteY2" fmla="*/ 1728192 h 1728192"/>
              <a:gd name="connsiteX3" fmla="*/ 0 w 2677570"/>
              <a:gd name="connsiteY3" fmla="*/ 1728192 h 1728192"/>
              <a:gd name="connsiteX4" fmla="*/ 0 w 2677570"/>
              <a:gd name="connsiteY4" fmla="*/ 0 h 1728192"/>
              <a:gd name="connsiteX0" fmla="*/ 0 w 2477887"/>
              <a:gd name="connsiteY0" fmla="*/ 32381 h 1760573"/>
              <a:gd name="connsiteX1" fmla="*/ 2477887 w 2477887"/>
              <a:gd name="connsiteY1" fmla="*/ 0 h 1760573"/>
              <a:gd name="connsiteX2" fmla="*/ 2024404 w 2477887"/>
              <a:gd name="connsiteY2" fmla="*/ 1760573 h 1760573"/>
              <a:gd name="connsiteX3" fmla="*/ 0 w 2477887"/>
              <a:gd name="connsiteY3" fmla="*/ 1760573 h 1760573"/>
              <a:gd name="connsiteX4" fmla="*/ 0 w 2477887"/>
              <a:gd name="connsiteY4" fmla="*/ 32381 h 1760573"/>
              <a:gd name="connsiteX0" fmla="*/ 0 w 2435457"/>
              <a:gd name="connsiteY0" fmla="*/ 15223 h 1743415"/>
              <a:gd name="connsiteX1" fmla="*/ 2435457 w 2435457"/>
              <a:gd name="connsiteY1" fmla="*/ 0 h 1743415"/>
              <a:gd name="connsiteX2" fmla="*/ 2024404 w 2435457"/>
              <a:gd name="connsiteY2" fmla="*/ 1743415 h 1743415"/>
              <a:gd name="connsiteX3" fmla="*/ 0 w 2435457"/>
              <a:gd name="connsiteY3" fmla="*/ 1743415 h 1743415"/>
              <a:gd name="connsiteX4" fmla="*/ 0 w 2435457"/>
              <a:gd name="connsiteY4" fmla="*/ 15223 h 1743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5457" h="1743415">
                <a:moveTo>
                  <a:pt x="0" y="15223"/>
                </a:moveTo>
                <a:lnTo>
                  <a:pt x="2435457" y="0"/>
                </a:lnTo>
                <a:lnTo>
                  <a:pt x="2024404" y="1743415"/>
                </a:lnTo>
                <a:lnTo>
                  <a:pt x="0" y="1743415"/>
                </a:lnTo>
                <a:lnTo>
                  <a:pt x="0" y="15223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dirty="0">
                <a:latin typeface="Lato Black" panose="020F0502020204030203" pitchFamily="34" charset="0"/>
                <a:cs typeface="Lato Black" panose="020F0502020204030203" pitchFamily="34" charset="0"/>
              </a:rPr>
              <a:t>CALES ORTAER</a:t>
            </a:r>
            <a:endParaRPr lang="en-IN" sz="2000" dirty="0">
              <a:latin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66C89F7-C50D-4614-93A5-8B0A0D22F1C5}"/>
              </a:ext>
            </a:extLst>
          </p:cNvPr>
          <p:cNvSpPr/>
          <p:nvPr userDrawn="1"/>
        </p:nvSpPr>
        <p:spPr>
          <a:xfrm>
            <a:off x="5818607" y="361626"/>
            <a:ext cx="1039393" cy="566346"/>
          </a:xfrm>
          <a:custGeom>
            <a:avLst/>
            <a:gdLst>
              <a:gd name="connsiteX0" fmla="*/ 0 w 4582245"/>
              <a:gd name="connsiteY0" fmla="*/ 0 h 6858000"/>
              <a:gd name="connsiteX1" fmla="*/ 4582245 w 4582245"/>
              <a:gd name="connsiteY1" fmla="*/ 0 h 6858000"/>
              <a:gd name="connsiteX2" fmla="*/ 4582245 w 4582245"/>
              <a:gd name="connsiteY2" fmla="*/ 6858000 h 6858000"/>
              <a:gd name="connsiteX3" fmla="*/ 0 w 4582245"/>
              <a:gd name="connsiteY3" fmla="*/ 6858000 h 6858000"/>
              <a:gd name="connsiteX4" fmla="*/ 0 w 4582245"/>
              <a:gd name="connsiteY4" fmla="*/ 0 h 6858000"/>
              <a:gd name="connsiteX0" fmla="*/ 0 w 4582245"/>
              <a:gd name="connsiteY0" fmla="*/ 0 h 6858000"/>
              <a:gd name="connsiteX1" fmla="*/ 3232405 w 4582245"/>
              <a:gd name="connsiteY1" fmla="*/ 0 h 6858000"/>
              <a:gd name="connsiteX2" fmla="*/ 4582245 w 4582245"/>
              <a:gd name="connsiteY2" fmla="*/ 0 h 6858000"/>
              <a:gd name="connsiteX3" fmla="*/ 4582245 w 4582245"/>
              <a:gd name="connsiteY3" fmla="*/ 6858000 h 6858000"/>
              <a:gd name="connsiteX4" fmla="*/ 0 w 4582245"/>
              <a:gd name="connsiteY4" fmla="*/ 6858000 h 6858000"/>
              <a:gd name="connsiteX5" fmla="*/ 0 w 4582245"/>
              <a:gd name="connsiteY5" fmla="*/ 0 h 6858000"/>
              <a:gd name="connsiteX0" fmla="*/ 0 w 4582245"/>
              <a:gd name="connsiteY0" fmla="*/ 6858000 h 6858000"/>
              <a:gd name="connsiteX1" fmla="*/ 3232405 w 4582245"/>
              <a:gd name="connsiteY1" fmla="*/ 0 h 6858000"/>
              <a:gd name="connsiteX2" fmla="*/ 4582245 w 4582245"/>
              <a:gd name="connsiteY2" fmla="*/ 0 h 6858000"/>
              <a:gd name="connsiteX3" fmla="*/ 4582245 w 4582245"/>
              <a:gd name="connsiteY3" fmla="*/ 6858000 h 6858000"/>
              <a:gd name="connsiteX4" fmla="*/ 0 w 4582245"/>
              <a:gd name="connsiteY4" fmla="*/ 6858000 h 6858000"/>
              <a:gd name="connsiteX0" fmla="*/ 0 w 4582245"/>
              <a:gd name="connsiteY0" fmla="*/ 6858000 h 6858000"/>
              <a:gd name="connsiteX1" fmla="*/ 2239209 w 4582245"/>
              <a:gd name="connsiteY1" fmla="*/ 0 h 6858000"/>
              <a:gd name="connsiteX2" fmla="*/ 4582245 w 4582245"/>
              <a:gd name="connsiteY2" fmla="*/ 0 h 6858000"/>
              <a:gd name="connsiteX3" fmla="*/ 4582245 w 4582245"/>
              <a:gd name="connsiteY3" fmla="*/ 6858000 h 6858000"/>
              <a:gd name="connsiteX4" fmla="*/ 0 w 4582245"/>
              <a:gd name="connsiteY4" fmla="*/ 6858000 h 6858000"/>
              <a:gd name="connsiteX0" fmla="*/ 0 w 4582245"/>
              <a:gd name="connsiteY0" fmla="*/ 6858000 h 6858000"/>
              <a:gd name="connsiteX1" fmla="*/ 1947093 w 4582245"/>
              <a:gd name="connsiteY1" fmla="*/ 0 h 6858000"/>
              <a:gd name="connsiteX2" fmla="*/ 4582245 w 4582245"/>
              <a:gd name="connsiteY2" fmla="*/ 0 h 6858000"/>
              <a:gd name="connsiteX3" fmla="*/ 4582245 w 4582245"/>
              <a:gd name="connsiteY3" fmla="*/ 6858000 h 6858000"/>
              <a:gd name="connsiteX4" fmla="*/ 0 w 4582245"/>
              <a:gd name="connsiteY4" fmla="*/ 6858000 h 6858000"/>
              <a:gd name="connsiteX0" fmla="*/ 0 w 4582245"/>
              <a:gd name="connsiteY0" fmla="*/ 6858000 h 6858000"/>
              <a:gd name="connsiteX1" fmla="*/ 1771821 w 4582245"/>
              <a:gd name="connsiteY1" fmla="*/ 0 h 6858000"/>
              <a:gd name="connsiteX2" fmla="*/ 4582245 w 4582245"/>
              <a:gd name="connsiteY2" fmla="*/ 0 h 6858000"/>
              <a:gd name="connsiteX3" fmla="*/ 4582245 w 4582245"/>
              <a:gd name="connsiteY3" fmla="*/ 6858000 h 6858000"/>
              <a:gd name="connsiteX4" fmla="*/ 0 w 4582245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2245" h="6858000">
                <a:moveTo>
                  <a:pt x="0" y="6858000"/>
                </a:moveTo>
                <a:lnTo>
                  <a:pt x="1771821" y="0"/>
                </a:lnTo>
                <a:lnTo>
                  <a:pt x="4582245" y="0"/>
                </a:lnTo>
                <a:lnTo>
                  <a:pt x="458224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D2BA8F-241E-4D8A-8D88-10C6F0B5D195}"/>
              </a:ext>
            </a:extLst>
          </p:cNvPr>
          <p:cNvSpPr/>
          <p:nvPr/>
        </p:nvSpPr>
        <p:spPr>
          <a:xfrm>
            <a:off x="310326" y="1730665"/>
            <a:ext cx="3193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dirty="0">
                <a:solidFill>
                  <a:srgbClr val="0070C0"/>
                </a:solidFill>
                <a:latin typeface="Lato Black" panose="020F0502020204030203" pitchFamily="34" charset="0"/>
                <a:cs typeface="Lato Black" panose="020F0502020204030203" pitchFamily="34" charset="0"/>
              </a:rPr>
              <a:t>AVANTAGES OP</a:t>
            </a:r>
            <a:r>
              <a:rPr lang="fr-FR" sz="1600" b="1" dirty="0">
                <a:solidFill>
                  <a:srgbClr val="0070C0"/>
                </a:solidFill>
                <a:latin typeface="Lato Black" panose="020F0502020204030203" pitchFamily="34" charset="0"/>
                <a:cs typeface="Lato Black" panose="020F0502020204030203" pitchFamily="34" charset="0"/>
              </a:rPr>
              <a:t>É</a:t>
            </a:r>
            <a:r>
              <a:rPr lang="fr-FR" sz="1600" dirty="0">
                <a:solidFill>
                  <a:srgbClr val="0070C0"/>
                </a:solidFill>
                <a:latin typeface="Lato Black" panose="020F0502020204030203" pitchFamily="34" charset="0"/>
                <a:cs typeface="Lato Black" panose="020F0502020204030203" pitchFamily="34" charset="0"/>
              </a:rPr>
              <a:t>RATEURS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7D279-F517-4438-A90A-0F52CF54A4A8}"/>
              </a:ext>
            </a:extLst>
          </p:cNvPr>
          <p:cNvSpPr/>
          <p:nvPr/>
        </p:nvSpPr>
        <p:spPr>
          <a:xfrm>
            <a:off x="282613" y="6566472"/>
            <a:ext cx="6263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latin typeface="Lato" panose="020F0502020204030203" pitchFamily="34" charset="0"/>
                <a:cs typeface="Lato" panose="020F0502020204030203" pitchFamily="34" charset="0"/>
              </a:rPr>
              <a:t>Ainsi l’opérateur se concentre sur son travail où  il apporte sa valeur ajoutée, sans fatigue ni pénibilité.</a:t>
            </a:r>
            <a:endParaRPr lang="fr-FR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78A3C2-EB19-48FE-A00C-ECD1C82A23B8}"/>
              </a:ext>
            </a:extLst>
          </p:cNvPr>
          <p:cNvSpPr/>
          <p:nvPr/>
        </p:nvSpPr>
        <p:spPr>
          <a:xfrm>
            <a:off x="235225" y="8550806"/>
            <a:ext cx="3974595" cy="5300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596FD4-12FA-4EC7-BBE3-443ABE34B8FB}"/>
              </a:ext>
            </a:extLst>
          </p:cNvPr>
          <p:cNvSpPr/>
          <p:nvPr/>
        </p:nvSpPr>
        <p:spPr>
          <a:xfrm rot="10800000" flipV="1">
            <a:off x="4311771" y="8547967"/>
            <a:ext cx="2407984" cy="5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F03D50E-80EF-4189-BD73-E0DFDD52F876}"/>
              </a:ext>
            </a:extLst>
          </p:cNvPr>
          <p:cNvSpPr txBox="1"/>
          <p:nvPr/>
        </p:nvSpPr>
        <p:spPr>
          <a:xfrm>
            <a:off x="242447" y="9010581"/>
            <a:ext cx="3974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40 route de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Loustaou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 Vieil  - 33160 SAINT AUBIN DE MEDOC</a:t>
            </a:r>
          </a:p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Email : contact@hbrinnovation.fr</a:t>
            </a:r>
          </a:p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Tel : 06 49 27 54 21</a:t>
            </a:r>
          </a:p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https://hbrinnovation.fr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E04F2011-E138-4E91-B0CB-65C119A17D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47" y="8651697"/>
            <a:ext cx="1346951" cy="35888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020247C-FF37-886D-735F-1C6F5E005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6421" y="2477574"/>
            <a:ext cx="2909818" cy="320760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5A86D67-B197-A8E5-4CE4-1A5B04C54943}"/>
              </a:ext>
            </a:extLst>
          </p:cNvPr>
          <p:cNvSpPr/>
          <p:nvPr/>
        </p:nvSpPr>
        <p:spPr>
          <a:xfrm>
            <a:off x="49733" y="2170653"/>
            <a:ext cx="37149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400" dirty="0"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Change la logique de l’appui sur le genou, la pression est répartie sur le tibia, le genou ne touche pas le sol.</a:t>
            </a: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400" b="0" i="0" u="none" strike="noStrike" baseline="0" dirty="0"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400" dirty="0">
                <a:latin typeface="Lato Medium" panose="020F0502020204030203" pitchFamily="34" charset="0"/>
                <a:cs typeface="Lato Medium" panose="020F0502020204030203" pitchFamily="34" charset="0"/>
              </a:rPr>
              <a:t>P</a:t>
            </a: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rocure un confort, permet une position physiologique préservant la courbure naturelle du rachis gage du confort lombaire.</a:t>
            </a: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400" b="0" i="0" u="none" strike="noStrike" baseline="0" dirty="0"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Rend confortable le travail à genoux, même prolongé.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400" b="0" i="0" u="none" strike="noStrike" baseline="0" dirty="0"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Transforme les possibilités de travail à mi-hauteur.</a:t>
            </a: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400" b="0" i="0" u="none" strike="noStrike" baseline="0" dirty="0">
              <a:latin typeface="Lato Medium" panose="020F0502020204030203" pitchFamily="34" charset="0"/>
              <a:cs typeface="Lato Medium" panose="020F0502020204030203" pitchFamily="34" charset="0"/>
            </a:endParaRPr>
          </a:p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400" b="0" i="0" u="none" strike="noStrike" baseline="0" dirty="0">
                <a:latin typeface="Lato Medium" panose="020F0502020204030203" pitchFamily="34" charset="0"/>
                <a:cs typeface="Lato Medium" panose="020F0502020204030203" pitchFamily="34" charset="0"/>
              </a:rPr>
              <a:t>Permet une position physiologique dans les tâches de manutention.</a:t>
            </a:r>
            <a:endParaRPr lang="fr-FR" sz="1400" dirty="0">
              <a:latin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9275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300</Words>
  <Application>Microsoft Office PowerPoint</Application>
  <PresentationFormat>Format A4 (210 x 297 mm)</PresentationFormat>
  <Paragraphs>39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Lato</vt:lpstr>
      <vt:lpstr>Lato Black</vt:lpstr>
      <vt:lpstr>Lato Medium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Beatrice DALZOVO</dc:creator>
  <cp:lastModifiedBy>Beatrice</cp:lastModifiedBy>
  <cp:revision>12</cp:revision>
  <dcterms:created xsi:type="dcterms:W3CDTF">2020-02-10T12:49:21Z</dcterms:created>
  <dcterms:modified xsi:type="dcterms:W3CDTF">2022-06-10T07:38:04Z</dcterms:modified>
</cp:coreProperties>
</file>